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57" r:id="rId4"/>
    <p:sldId id="261" r:id="rId5"/>
    <p:sldId id="309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59" autoAdjust="0"/>
    <p:restoredTop sz="94660" autoAdjust="0"/>
  </p:normalViewPr>
  <p:slideViewPr>
    <p:cSldViewPr>
      <p:cViewPr varScale="1">
        <p:scale>
          <a:sx n="86" d="100"/>
          <a:sy n="86" d="100"/>
        </p:scale>
        <p:origin x="84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2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AA641-744C-4608-8FA3-5C3F7D33AC1B}" type="doc">
      <dgm:prSet loTypeId="urn:microsoft.com/office/officeart/2011/layout/HexagonRadial" loCatId="officeonline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86FEA319-9243-4CD8-9988-D9729FBB237A}">
      <dgm:prSet phldrT="[文字]" custT="1"/>
      <dgm:spPr>
        <a:xfrm>
          <a:off x="2486468" y="1529787"/>
          <a:ext cx="1944426" cy="1682007"/>
        </a:xfrm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國人對於「如何從事有效的文化教育」的看法調查</a:t>
          </a:r>
          <a:endParaRPr lang="zh-TW" altLang="en-US" sz="1800" b="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3B505EAF-AA6A-427D-B8FF-094A5CB88608}" type="parTrans" cxnId="{1B06EEE2-DC8E-447B-8E9D-60308A756E9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F813CD6-648A-4ADC-9776-DE645AEC5C39}" type="sibTrans" cxnId="{1B06EEE2-DC8E-447B-8E9D-60308A756E9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7C6CD2D7-56A7-4945-A81F-30B16AEF4316}">
      <dgm:prSet phldrT="[文字]" custT="1"/>
      <dgm:spPr>
        <a:xfrm>
          <a:off x="2665578" y="0"/>
          <a:ext cx="1593443" cy="1378515"/>
        </a:xfrm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臺灣地區室內電話住宅用戶</a:t>
          </a:r>
        </a:p>
      </dgm:t>
    </dgm:pt>
    <dgm:pt modelId="{05434AD6-C7AA-4ECE-959A-CB5B37C5966B}" type="parTrans" cxnId="{9117A095-0060-4030-9E74-8E40DC61F20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1F8C487F-537F-4E5C-B2EC-BC05A6E57CF0}" type="sibTrans" cxnId="{9117A095-0060-4030-9E74-8E40DC61F20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189959D-3764-4EE7-9B51-7A2E4E6A329D}">
      <dgm:prSet phldrT="[文字]" custT="1"/>
      <dgm:spPr>
        <a:xfrm>
          <a:off x="4126950" y="847879"/>
          <a:ext cx="1593443" cy="1378515"/>
        </a:xfrm>
        <a:solidFill>
          <a:srgbClr val="008000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15~59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歲</a:t>
          </a:r>
          <a:b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民眾</a:t>
          </a:r>
          <a:endParaRPr lang="en-US" altLang="zh-TW" sz="1800" b="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C08850CB-88C2-405D-AECA-5CB9A1909217}" type="parTrans" cxnId="{84F823F2-EFE4-4720-A2F3-ED183E88804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2B7708B2-73B7-46E5-8E22-8FE8FD6E9C1C}" type="sibTrans" cxnId="{84F823F2-EFE4-4720-A2F3-ED183E88804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1E084499-B828-4B15-B1EB-2E21FDF133B8}">
      <dgm:prSet phldrT="[文字]" custT="1"/>
      <dgm:spPr>
        <a:xfrm>
          <a:off x="4126950" y="2514712"/>
          <a:ext cx="1593443" cy="1378515"/>
        </a:xfrm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112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年</a:t>
          </a:r>
          <a:b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月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31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日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~</a:t>
          </a:r>
          <a:b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9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月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日</a:t>
          </a:r>
        </a:p>
      </dgm:t>
    </dgm:pt>
    <dgm:pt modelId="{83A5FBBF-9BF1-402A-9528-4C058A679696}" type="parTrans" cxnId="{7EA2E9FB-4622-4F31-8C0C-DFE9E1658E0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A982C290-208E-4472-A145-E350D47593CC}" type="sibTrans" cxnId="{7EA2E9FB-4622-4F31-8C0C-DFE9E1658E0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64CDDC86-DB81-40D8-8302-AAEEE88AED12}">
      <dgm:prSet phldrT="[文字]" custT="1"/>
      <dgm:spPr>
        <a:xfrm>
          <a:off x="2628705" y="3363540"/>
          <a:ext cx="1667187" cy="1378515"/>
        </a:xfrm>
      </dgm:spPr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假日全天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9</a:t>
          </a:r>
          <a:r>
            <a:rPr 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0</a:t>
          </a:r>
          <a:r>
            <a:rPr 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0-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22</a:t>
          </a:r>
          <a:r>
            <a:rPr 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:00</a:t>
          </a:r>
          <a:endParaRPr lang="zh-TW" altLang="en-US" sz="1800" b="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F61244E3-EA07-49C2-942A-D266D6CC8C3B}" type="parTrans" cxnId="{E6AA1F8C-64E5-47AC-A739-FC387CADB9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3C6DCD32-1E4E-4D36-A41F-8DD43EAAE75C}" type="sibTrans" cxnId="{E6AA1F8C-64E5-47AC-A739-FC387CADB9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FE963548-D5A2-41ED-B27A-2E8CA983DF41}">
      <dgm:prSet phldrT="[文字]" custT="1"/>
      <dgm:spPr>
        <a:xfrm>
          <a:off x="1197420" y="2515660"/>
          <a:ext cx="1593443" cy="1378515"/>
        </a:xfrm>
        <a:solidFill>
          <a:schemeClr val="accent6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平日晚間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18</a:t>
          </a:r>
          <a:r>
            <a:rPr 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:30-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22</a:t>
          </a:r>
          <a:r>
            <a:rPr 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:00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 </a:t>
          </a:r>
        </a:p>
      </dgm:t>
    </dgm:pt>
    <dgm:pt modelId="{86D48D0A-50C5-409C-9F1F-63396EBC6ECD}" type="parTrans" cxnId="{D719B77B-16D2-4852-BEFD-02DECD69DA6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8137AA0A-8ACA-40C2-925D-B74E3C374AD9}" type="sibTrans" cxnId="{D719B77B-16D2-4852-BEFD-02DECD69DA6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75954569-5D07-4902-B000-5D5042BC0E9E}">
      <dgm:prSet phldrT="[文字]" custT="1"/>
      <dgm:spPr>
        <a:xfrm>
          <a:off x="1197420" y="845982"/>
          <a:ext cx="1593443" cy="1378515"/>
        </a:xfrm>
        <a:gradFill rotWithShape="0">
          <a:gsLst>
            <a:gs pos="0">
              <a:schemeClr val="tx1">
                <a:lumMod val="50000"/>
                <a:lumOff val="50000"/>
              </a:schemeClr>
            </a:gs>
            <a:gs pos="80000">
              <a:schemeClr val="tx1">
                <a:lumMod val="50000"/>
                <a:lumOff val="50000"/>
              </a:schemeClr>
            </a:gs>
            <a:gs pos="100000">
              <a:schemeClr val="bg1">
                <a:lumMod val="85000"/>
              </a:schemeClr>
            </a:gs>
          </a:gsLst>
        </a:gra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電話訪問使用玉碼</a:t>
          </a:r>
          <a:r>
            <a:rPr lang="en-US" altLang="zh-TW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CATI</a:t>
          </a:r>
          <a:r>
            <a:rPr lang="zh-TW" altLang="en-US" sz="1800" b="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系統</a:t>
          </a:r>
        </a:p>
      </dgm:t>
    </dgm:pt>
    <dgm:pt modelId="{497DC59E-8888-498F-82D7-EB7672003F69}" type="parTrans" cxnId="{6112F9E3-3DF5-4D9C-92FE-F17BBB15475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01EF8810-AC4D-4F15-9D28-988B36F3C1CC}" type="sibTrans" cxnId="{6112F9E3-3DF5-4D9C-92FE-F17BBB15475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800" b="0">
            <a:solidFill>
              <a:schemeClr val="tx1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81B117EE-D56B-4D5D-A594-522B24CE2B49}" type="pres">
      <dgm:prSet presAssocID="{3D7AA641-744C-4608-8FA3-5C3F7D33AC1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AC03A37-466C-4606-936D-EC1BD014CBE0}" type="pres">
      <dgm:prSet presAssocID="{86FEA319-9243-4CD8-9988-D9729FBB237A}" presName="Parent" presStyleLbl="node0" presStyleIdx="0" presStyleCnt="1">
        <dgm:presLayoutVars>
          <dgm:chMax val="6"/>
          <dgm:chPref val="6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A846582F-20EC-45BE-89FA-DD5C84336BBC}" type="pres">
      <dgm:prSet presAssocID="{7C6CD2D7-56A7-4945-A81F-30B16AEF4316}" presName="Accent1" presStyleCnt="0"/>
      <dgm:spPr/>
    </dgm:pt>
    <dgm:pt modelId="{2ABE1A21-3692-4E0C-94F5-981EBF953F56}" type="pres">
      <dgm:prSet presAssocID="{7C6CD2D7-56A7-4945-A81F-30B16AEF4316}" presName="Accent" presStyleLbl="bgShp" presStyleIdx="0" presStyleCnt="6"/>
      <dgm:spPr/>
    </dgm:pt>
    <dgm:pt modelId="{58D2269C-6AC0-4939-9C08-B3BC83ED3E6A}" type="pres">
      <dgm:prSet presAssocID="{7C6CD2D7-56A7-4945-A81F-30B16AEF4316}" presName="Child1" presStyleLbl="node1" presStyleIdx="0" presStyleCnt="6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5DCDACF5-A3BB-466A-9D68-54E6F92BAB5D}" type="pres">
      <dgm:prSet presAssocID="{E189959D-3764-4EE7-9B51-7A2E4E6A329D}" presName="Accent2" presStyleCnt="0"/>
      <dgm:spPr/>
    </dgm:pt>
    <dgm:pt modelId="{418CE91B-BD47-405A-8877-46BC2F16CDD5}" type="pres">
      <dgm:prSet presAssocID="{E189959D-3764-4EE7-9B51-7A2E4E6A329D}" presName="Accent" presStyleLbl="bgShp" presStyleIdx="1" presStyleCnt="6"/>
      <dgm:spPr>
        <a:xfrm>
          <a:off x="3704052" y="725060"/>
          <a:ext cx="733626" cy="632116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</dgm:spPr>
    </dgm:pt>
    <dgm:pt modelId="{43D044E5-EA09-498E-9F58-1DED3BDA7CE4}" type="pres">
      <dgm:prSet presAssocID="{E189959D-3764-4EE7-9B51-7A2E4E6A329D}" presName="Child2" presStyleLbl="node1" presStyleIdx="1" presStyleCnt="6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3E0D597D-811C-4768-853A-56614B7DEB0B}" type="pres">
      <dgm:prSet presAssocID="{1E084499-B828-4B15-B1EB-2E21FDF133B8}" presName="Accent3" presStyleCnt="0"/>
      <dgm:spPr/>
    </dgm:pt>
    <dgm:pt modelId="{756A9C92-9356-4230-B992-3A7A0484F5F3}" type="pres">
      <dgm:prSet presAssocID="{1E084499-B828-4B15-B1EB-2E21FDF133B8}" presName="Accent" presStyleLbl="bgShp" presStyleIdx="2" presStyleCnt="6"/>
      <dgm:spPr>
        <a:xfrm>
          <a:off x="4560251" y="1906780"/>
          <a:ext cx="733626" cy="632116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</dgm:spPr>
    </dgm:pt>
    <dgm:pt modelId="{9D064BB5-F0C8-4B53-9D8E-D2C24019B3F1}" type="pres">
      <dgm:prSet presAssocID="{1E084499-B828-4B15-B1EB-2E21FDF133B8}" presName="Child3" presStyleLbl="node1" presStyleIdx="2" presStyleCnt="6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CC20040E-0CBB-4942-9239-AFD144B852CA}" type="pres">
      <dgm:prSet presAssocID="{64CDDC86-DB81-40D8-8302-AAEEE88AED12}" presName="Accent4" presStyleCnt="0"/>
      <dgm:spPr/>
    </dgm:pt>
    <dgm:pt modelId="{8601B57C-E1E9-4AC6-BF19-08074412C55C}" type="pres">
      <dgm:prSet presAssocID="{64CDDC86-DB81-40D8-8302-AAEEE88AED12}" presName="Accent" presStyleLbl="bgShp" presStyleIdx="3" presStyleCnt="6"/>
      <dgm:spPr>
        <a:xfrm>
          <a:off x="3965480" y="3240721"/>
          <a:ext cx="733626" cy="632116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</dgm:spPr>
    </dgm:pt>
    <dgm:pt modelId="{CD6A4619-B1F9-46A0-B2CA-477F627A8C41}" type="pres">
      <dgm:prSet presAssocID="{64CDDC86-DB81-40D8-8302-AAEEE88AED12}" presName="Child4" presStyleLbl="node1" presStyleIdx="3" presStyleCnt="6" custScaleX="104628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D59D9F28-249B-4636-B5F5-B33543FEBF94}" type="pres">
      <dgm:prSet presAssocID="{FE963548-D5A2-41ED-B27A-2E8CA983DF41}" presName="Accent5" presStyleCnt="0"/>
      <dgm:spPr/>
    </dgm:pt>
    <dgm:pt modelId="{3F701008-3295-4F53-A205-610E60D9B0E3}" type="pres">
      <dgm:prSet presAssocID="{FE963548-D5A2-41ED-B27A-2E8CA983DF41}" presName="Accent" presStyleLbl="bgShp" presStyleIdx="4" presStyleCnt="6"/>
      <dgm:spPr>
        <a:xfrm>
          <a:off x="2490086" y="3379189"/>
          <a:ext cx="733626" cy="632116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</dgm:spPr>
    </dgm:pt>
    <dgm:pt modelId="{FE8D6842-41C8-4E74-A655-6C4477BB6BDA}" type="pres">
      <dgm:prSet presAssocID="{FE963548-D5A2-41ED-B27A-2E8CA983DF41}" presName="Child5" presStyleLbl="node1" presStyleIdx="4" presStyleCnt="6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  <dgm:pt modelId="{25B2F7A9-F803-4D68-A326-E729D42FF6C7}" type="pres">
      <dgm:prSet presAssocID="{75954569-5D07-4902-B000-5D5042BC0E9E}" presName="Accent6" presStyleCnt="0"/>
      <dgm:spPr/>
    </dgm:pt>
    <dgm:pt modelId="{BEE7E94E-D331-4CA4-AC2F-32B1E63EE608}" type="pres">
      <dgm:prSet presAssocID="{75954569-5D07-4902-B000-5D5042BC0E9E}" presName="Accent" presStyleLbl="bgShp" presStyleIdx="5" presStyleCnt="6"/>
      <dgm:spPr>
        <a:xfrm>
          <a:off x="1619866" y="2197942"/>
          <a:ext cx="733626" cy="632116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</dgm:spPr>
    </dgm:pt>
    <dgm:pt modelId="{4C348C41-15A8-4865-B393-F6728A9258E0}" type="pres">
      <dgm:prSet presAssocID="{75954569-5D07-4902-B000-5D5042BC0E9E}" presName="Child6" presStyleLbl="node1" presStyleIdx="5" presStyleCnt="6">
        <dgm:presLayoutVars>
          <dgm:chMax val="0"/>
          <dgm:chPref val="0"/>
          <dgm:bulletEnabled val="1"/>
        </dgm:presLayoutVars>
      </dgm:prSet>
      <dgm:spPr>
        <a:prstGeom prst="hexagon">
          <a:avLst>
            <a:gd name="adj" fmla="val 28570"/>
            <a:gd name="vf" fmla="val 115470"/>
          </a:avLst>
        </a:prstGeom>
      </dgm:spPr>
    </dgm:pt>
  </dgm:ptLst>
  <dgm:cxnLst>
    <dgm:cxn modelId="{2B242050-8AD1-4611-B94C-F64D3D3D8E96}" type="presOf" srcId="{1E084499-B828-4B15-B1EB-2E21FDF133B8}" destId="{9D064BB5-F0C8-4B53-9D8E-D2C24019B3F1}" srcOrd="0" destOrd="0" presId="urn:microsoft.com/office/officeart/2011/layout/HexagonRadial"/>
    <dgm:cxn modelId="{58DEA973-0F17-4AE1-ABCE-88FE21D69B1A}" type="presOf" srcId="{E189959D-3764-4EE7-9B51-7A2E4E6A329D}" destId="{43D044E5-EA09-498E-9F58-1DED3BDA7CE4}" srcOrd="0" destOrd="0" presId="urn:microsoft.com/office/officeart/2011/layout/HexagonRadial"/>
    <dgm:cxn modelId="{2D469E58-3E24-4BE5-8887-203D206B0163}" type="presOf" srcId="{FE963548-D5A2-41ED-B27A-2E8CA983DF41}" destId="{FE8D6842-41C8-4E74-A655-6C4477BB6BDA}" srcOrd="0" destOrd="0" presId="urn:microsoft.com/office/officeart/2011/layout/HexagonRadial"/>
    <dgm:cxn modelId="{D719B77B-16D2-4852-BEFD-02DECD69DA6F}" srcId="{86FEA319-9243-4CD8-9988-D9729FBB237A}" destId="{FE963548-D5A2-41ED-B27A-2E8CA983DF41}" srcOrd="4" destOrd="0" parTransId="{86D48D0A-50C5-409C-9F1F-63396EBC6ECD}" sibTransId="{8137AA0A-8ACA-40C2-925D-B74E3C374AD9}"/>
    <dgm:cxn modelId="{90481E7D-F832-462A-AB60-CB9D6718A341}" type="presOf" srcId="{64CDDC86-DB81-40D8-8302-AAEEE88AED12}" destId="{CD6A4619-B1F9-46A0-B2CA-477F627A8C41}" srcOrd="0" destOrd="0" presId="urn:microsoft.com/office/officeart/2011/layout/HexagonRadial"/>
    <dgm:cxn modelId="{7CCAFB80-5BD9-4601-A9AD-EBB4A6688D5C}" type="presOf" srcId="{7C6CD2D7-56A7-4945-A81F-30B16AEF4316}" destId="{58D2269C-6AC0-4939-9C08-B3BC83ED3E6A}" srcOrd="0" destOrd="0" presId="urn:microsoft.com/office/officeart/2011/layout/HexagonRadial"/>
    <dgm:cxn modelId="{967AE28B-813C-4321-8022-948A91A88E61}" type="presOf" srcId="{75954569-5D07-4902-B000-5D5042BC0E9E}" destId="{4C348C41-15A8-4865-B393-F6728A9258E0}" srcOrd="0" destOrd="0" presId="urn:microsoft.com/office/officeart/2011/layout/HexagonRadial"/>
    <dgm:cxn modelId="{E6AA1F8C-64E5-47AC-A739-FC387CADB93A}" srcId="{86FEA319-9243-4CD8-9988-D9729FBB237A}" destId="{64CDDC86-DB81-40D8-8302-AAEEE88AED12}" srcOrd="3" destOrd="0" parTransId="{F61244E3-EA07-49C2-942A-D266D6CC8C3B}" sibTransId="{3C6DCD32-1E4E-4D36-A41F-8DD43EAAE75C}"/>
    <dgm:cxn modelId="{9117A095-0060-4030-9E74-8E40DC61F206}" srcId="{86FEA319-9243-4CD8-9988-D9729FBB237A}" destId="{7C6CD2D7-56A7-4945-A81F-30B16AEF4316}" srcOrd="0" destOrd="0" parTransId="{05434AD6-C7AA-4ECE-959A-CB5B37C5966B}" sibTransId="{1F8C487F-537F-4E5C-B2EC-BC05A6E57CF0}"/>
    <dgm:cxn modelId="{D2F37E9A-75AD-42A6-804E-388EDA095E74}" type="presOf" srcId="{3D7AA641-744C-4608-8FA3-5C3F7D33AC1B}" destId="{81B117EE-D56B-4D5D-A594-522B24CE2B49}" srcOrd="0" destOrd="0" presId="urn:microsoft.com/office/officeart/2011/layout/HexagonRadial"/>
    <dgm:cxn modelId="{1B06EEE2-DC8E-447B-8E9D-60308A756E99}" srcId="{3D7AA641-744C-4608-8FA3-5C3F7D33AC1B}" destId="{86FEA319-9243-4CD8-9988-D9729FBB237A}" srcOrd="0" destOrd="0" parTransId="{3B505EAF-AA6A-427D-B8FF-094A5CB88608}" sibTransId="{EF813CD6-648A-4ADC-9776-DE645AEC5C39}"/>
    <dgm:cxn modelId="{6112F9E3-3DF5-4D9C-92FE-F17BBB154757}" srcId="{86FEA319-9243-4CD8-9988-D9729FBB237A}" destId="{75954569-5D07-4902-B000-5D5042BC0E9E}" srcOrd="5" destOrd="0" parTransId="{497DC59E-8888-498F-82D7-EB7672003F69}" sibTransId="{01EF8810-AC4D-4F15-9D28-988B36F3C1CC}"/>
    <dgm:cxn modelId="{84F823F2-EFE4-4720-A2F3-ED183E888049}" srcId="{86FEA319-9243-4CD8-9988-D9729FBB237A}" destId="{E189959D-3764-4EE7-9B51-7A2E4E6A329D}" srcOrd="1" destOrd="0" parTransId="{C08850CB-88C2-405D-AECA-5CB9A1909217}" sibTransId="{2B7708B2-73B7-46E5-8E22-8FE8FD6E9C1C}"/>
    <dgm:cxn modelId="{5AFC2CF2-CC54-4DA7-BB4E-D23DF8F3FE15}" type="presOf" srcId="{86FEA319-9243-4CD8-9988-D9729FBB237A}" destId="{3AC03A37-466C-4606-936D-EC1BD014CBE0}" srcOrd="0" destOrd="0" presId="urn:microsoft.com/office/officeart/2011/layout/HexagonRadial"/>
    <dgm:cxn modelId="{7EA2E9FB-4622-4F31-8C0C-DFE9E1658E0D}" srcId="{86FEA319-9243-4CD8-9988-D9729FBB237A}" destId="{1E084499-B828-4B15-B1EB-2E21FDF133B8}" srcOrd="2" destOrd="0" parTransId="{83A5FBBF-9BF1-402A-9528-4C058A679696}" sibTransId="{A982C290-208E-4472-A145-E350D47593CC}"/>
    <dgm:cxn modelId="{69902C02-97F6-4837-8182-5212FB7FDC83}" type="presParOf" srcId="{81B117EE-D56B-4D5D-A594-522B24CE2B49}" destId="{3AC03A37-466C-4606-936D-EC1BD014CBE0}" srcOrd="0" destOrd="0" presId="urn:microsoft.com/office/officeart/2011/layout/HexagonRadial"/>
    <dgm:cxn modelId="{A1965096-B706-43FE-A112-336194B315FE}" type="presParOf" srcId="{81B117EE-D56B-4D5D-A594-522B24CE2B49}" destId="{A846582F-20EC-45BE-89FA-DD5C84336BBC}" srcOrd="1" destOrd="0" presId="urn:microsoft.com/office/officeart/2011/layout/HexagonRadial"/>
    <dgm:cxn modelId="{098058B5-FD42-4AC7-8EE4-F7BEA8C0DF82}" type="presParOf" srcId="{A846582F-20EC-45BE-89FA-DD5C84336BBC}" destId="{2ABE1A21-3692-4E0C-94F5-981EBF953F56}" srcOrd="0" destOrd="0" presId="urn:microsoft.com/office/officeart/2011/layout/HexagonRadial"/>
    <dgm:cxn modelId="{00462B09-39F0-4FF1-8267-606862BFDE71}" type="presParOf" srcId="{81B117EE-D56B-4D5D-A594-522B24CE2B49}" destId="{58D2269C-6AC0-4939-9C08-B3BC83ED3E6A}" srcOrd="2" destOrd="0" presId="urn:microsoft.com/office/officeart/2011/layout/HexagonRadial"/>
    <dgm:cxn modelId="{B4D94F12-B8FE-4F6F-BFA4-C2745A751AE5}" type="presParOf" srcId="{81B117EE-D56B-4D5D-A594-522B24CE2B49}" destId="{5DCDACF5-A3BB-466A-9D68-54E6F92BAB5D}" srcOrd="3" destOrd="0" presId="urn:microsoft.com/office/officeart/2011/layout/HexagonRadial"/>
    <dgm:cxn modelId="{6C0C2F76-0583-481D-B1B7-2AB9B5198336}" type="presParOf" srcId="{5DCDACF5-A3BB-466A-9D68-54E6F92BAB5D}" destId="{418CE91B-BD47-405A-8877-46BC2F16CDD5}" srcOrd="0" destOrd="0" presId="urn:microsoft.com/office/officeart/2011/layout/HexagonRadial"/>
    <dgm:cxn modelId="{D724492F-812B-4F40-983E-A78FF84EA86B}" type="presParOf" srcId="{81B117EE-D56B-4D5D-A594-522B24CE2B49}" destId="{43D044E5-EA09-498E-9F58-1DED3BDA7CE4}" srcOrd="4" destOrd="0" presId="urn:microsoft.com/office/officeart/2011/layout/HexagonRadial"/>
    <dgm:cxn modelId="{51ABE235-0623-4A73-9B8D-3185CCDAABFD}" type="presParOf" srcId="{81B117EE-D56B-4D5D-A594-522B24CE2B49}" destId="{3E0D597D-811C-4768-853A-56614B7DEB0B}" srcOrd="5" destOrd="0" presId="urn:microsoft.com/office/officeart/2011/layout/HexagonRadial"/>
    <dgm:cxn modelId="{4C3E0EFF-4B36-456D-A06C-FB37581EE55A}" type="presParOf" srcId="{3E0D597D-811C-4768-853A-56614B7DEB0B}" destId="{756A9C92-9356-4230-B992-3A7A0484F5F3}" srcOrd="0" destOrd="0" presId="urn:microsoft.com/office/officeart/2011/layout/HexagonRadial"/>
    <dgm:cxn modelId="{D03CA202-7CD2-4576-9F22-6C1B91700676}" type="presParOf" srcId="{81B117EE-D56B-4D5D-A594-522B24CE2B49}" destId="{9D064BB5-F0C8-4B53-9D8E-D2C24019B3F1}" srcOrd="6" destOrd="0" presId="urn:microsoft.com/office/officeart/2011/layout/HexagonRadial"/>
    <dgm:cxn modelId="{36AB9CA0-6E80-4334-8C34-202FE25A70C3}" type="presParOf" srcId="{81B117EE-D56B-4D5D-A594-522B24CE2B49}" destId="{CC20040E-0CBB-4942-9239-AFD144B852CA}" srcOrd="7" destOrd="0" presId="urn:microsoft.com/office/officeart/2011/layout/HexagonRadial"/>
    <dgm:cxn modelId="{ADCFD1F2-15AA-461E-9378-A6CD2FEC1845}" type="presParOf" srcId="{CC20040E-0CBB-4942-9239-AFD144B852CA}" destId="{8601B57C-E1E9-4AC6-BF19-08074412C55C}" srcOrd="0" destOrd="0" presId="urn:microsoft.com/office/officeart/2011/layout/HexagonRadial"/>
    <dgm:cxn modelId="{5A7B0178-6C39-437E-99FB-F2425D360C60}" type="presParOf" srcId="{81B117EE-D56B-4D5D-A594-522B24CE2B49}" destId="{CD6A4619-B1F9-46A0-B2CA-477F627A8C41}" srcOrd="8" destOrd="0" presId="urn:microsoft.com/office/officeart/2011/layout/HexagonRadial"/>
    <dgm:cxn modelId="{529429F0-1475-4EFC-8A7A-FC8040D4CE2E}" type="presParOf" srcId="{81B117EE-D56B-4D5D-A594-522B24CE2B49}" destId="{D59D9F28-249B-4636-B5F5-B33543FEBF94}" srcOrd="9" destOrd="0" presId="urn:microsoft.com/office/officeart/2011/layout/HexagonRadial"/>
    <dgm:cxn modelId="{F0B7A92E-695D-4940-A407-105A0B1A267A}" type="presParOf" srcId="{D59D9F28-249B-4636-B5F5-B33543FEBF94}" destId="{3F701008-3295-4F53-A205-610E60D9B0E3}" srcOrd="0" destOrd="0" presId="urn:microsoft.com/office/officeart/2011/layout/HexagonRadial"/>
    <dgm:cxn modelId="{FA07054C-3043-4EE3-A9B3-0C89D445BC33}" type="presParOf" srcId="{81B117EE-D56B-4D5D-A594-522B24CE2B49}" destId="{FE8D6842-41C8-4E74-A655-6C4477BB6BDA}" srcOrd="10" destOrd="0" presId="urn:microsoft.com/office/officeart/2011/layout/HexagonRadial"/>
    <dgm:cxn modelId="{8EEE56BF-4052-452C-BAF8-C286248D490A}" type="presParOf" srcId="{81B117EE-D56B-4D5D-A594-522B24CE2B49}" destId="{25B2F7A9-F803-4D68-A326-E729D42FF6C7}" srcOrd="11" destOrd="0" presId="urn:microsoft.com/office/officeart/2011/layout/HexagonRadial"/>
    <dgm:cxn modelId="{72E0C3DE-C0A9-42E2-BD3E-1BD413FCD0E0}" type="presParOf" srcId="{25B2F7A9-F803-4D68-A326-E729D42FF6C7}" destId="{BEE7E94E-D331-4CA4-AC2F-32B1E63EE608}" srcOrd="0" destOrd="0" presId="urn:microsoft.com/office/officeart/2011/layout/HexagonRadial"/>
    <dgm:cxn modelId="{A35A4679-8295-46E7-9535-5FACFCA9CD7A}" type="presParOf" srcId="{81B117EE-D56B-4D5D-A594-522B24CE2B49}" destId="{4C348C41-15A8-4865-B393-F6728A9258E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03A37-466C-4606-936D-EC1BD014CBE0}">
      <dsp:nvSpPr>
        <dsp:cNvPr id="0" name=""/>
        <dsp:cNvSpPr/>
      </dsp:nvSpPr>
      <dsp:spPr>
        <a:xfrm>
          <a:off x="2636899" y="1622339"/>
          <a:ext cx="2062064" cy="1783768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國人對於「如何從事有效的文化教育」的看法調查</a:t>
          </a:r>
          <a:endParaRPr lang="zh-TW" altLang="en-US" sz="1800" b="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2978612" y="1917934"/>
        <a:ext cx="1378638" cy="1192578"/>
      </dsp:txXfrm>
    </dsp:sp>
    <dsp:sp modelId="{418CE91B-BD47-405A-8877-46BC2F16CDD5}">
      <dsp:nvSpPr>
        <dsp:cNvPr id="0" name=""/>
        <dsp:cNvSpPr/>
      </dsp:nvSpPr>
      <dsp:spPr>
        <a:xfrm>
          <a:off x="3928147" y="768926"/>
          <a:ext cx="778010" cy="670359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8D2269C-6AC0-4939-9C08-B3BC83ED3E6A}">
      <dsp:nvSpPr>
        <dsp:cNvPr id="0" name=""/>
        <dsp:cNvSpPr/>
      </dsp:nvSpPr>
      <dsp:spPr>
        <a:xfrm>
          <a:off x="2826844" y="0"/>
          <a:ext cx="1689846" cy="146191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臺灣地區室內電話住宅用戶</a:t>
          </a:r>
        </a:p>
      </dsp:txBody>
      <dsp:txXfrm>
        <a:off x="3106888" y="242271"/>
        <a:ext cx="1129758" cy="977374"/>
      </dsp:txXfrm>
    </dsp:sp>
    <dsp:sp modelId="{756A9C92-9356-4230-B992-3A7A0484F5F3}">
      <dsp:nvSpPr>
        <dsp:cNvPr id="0" name=""/>
        <dsp:cNvSpPr/>
      </dsp:nvSpPr>
      <dsp:spPr>
        <a:xfrm>
          <a:off x="4836146" y="2022141"/>
          <a:ext cx="778010" cy="670359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D044E5-EA09-498E-9F58-1DED3BDA7CE4}">
      <dsp:nvSpPr>
        <dsp:cNvPr id="0" name=""/>
        <dsp:cNvSpPr/>
      </dsp:nvSpPr>
      <dsp:spPr>
        <a:xfrm>
          <a:off x="4376630" y="899176"/>
          <a:ext cx="1689846" cy="1461916"/>
        </a:xfrm>
        <a:prstGeom prst="hexagon">
          <a:avLst>
            <a:gd name="adj" fmla="val 28570"/>
            <a:gd name="vf" fmla="val 11547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15~59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歲</a:t>
          </a:r>
          <a:b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民眾</a:t>
          </a:r>
          <a:endParaRPr lang="en-US" altLang="zh-TW" sz="1800" b="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4656674" y="1141447"/>
        <a:ext cx="1129758" cy="977374"/>
      </dsp:txXfrm>
    </dsp:sp>
    <dsp:sp modelId="{8601B57C-E1E9-4AC6-BF19-08074412C55C}">
      <dsp:nvSpPr>
        <dsp:cNvPr id="0" name=""/>
        <dsp:cNvSpPr/>
      </dsp:nvSpPr>
      <dsp:spPr>
        <a:xfrm>
          <a:off x="4205391" y="3436785"/>
          <a:ext cx="778010" cy="670359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064BB5-F0C8-4B53-9D8E-D2C24019B3F1}">
      <dsp:nvSpPr>
        <dsp:cNvPr id="0" name=""/>
        <dsp:cNvSpPr/>
      </dsp:nvSpPr>
      <dsp:spPr>
        <a:xfrm>
          <a:off x="4376630" y="2666852"/>
          <a:ext cx="1689846" cy="146191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112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年</a:t>
          </a:r>
          <a:b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8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月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31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日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~</a:t>
          </a:r>
          <a:b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</a:b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9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月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日</a:t>
          </a:r>
        </a:p>
      </dsp:txBody>
      <dsp:txXfrm>
        <a:off x="4656674" y="2909123"/>
        <a:ext cx="1129758" cy="977374"/>
      </dsp:txXfrm>
    </dsp:sp>
    <dsp:sp modelId="{3F701008-3295-4F53-A205-610E60D9B0E3}">
      <dsp:nvSpPr>
        <dsp:cNvPr id="0" name=""/>
        <dsp:cNvSpPr/>
      </dsp:nvSpPr>
      <dsp:spPr>
        <a:xfrm>
          <a:off x="2640736" y="3583630"/>
          <a:ext cx="778010" cy="670359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D6A4619-B1F9-46A0-B2CA-477F627A8C41}">
      <dsp:nvSpPr>
        <dsp:cNvPr id="0" name=""/>
        <dsp:cNvSpPr/>
      </dsp:nvSpPr>
      <dsp:spPr>
        <a:xfrm>
          <a:off x="2787741" y="3567034"/>
          <a:ext cx="1768053" cy="146191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假日全天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9</a:t>
          </a:r>
          <a:r>
            <a:rPr 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0</a:t>
          </a:r>
          <a:r>
            <a:rPr 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0-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22</a:t>
          </a:r>
          <a:r>
            <a:rPr 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:00</a:t>
          </a:r>
          <a:endParaRPr lang="zh-TW" altLang="en-US" sz="1800" b="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3074302" y="3803977"/>
        <a:ext cx="1194931" cy="988030"/>
      </dsp:txXfrm>
    </dsp:sp>
    <dsp:sp modelId="{BEE7E94E-D331-4CA4-AC2F-32B1E63EE608}">
      <dsp:nvSpPr>
        <dsp:cNvPr id="0" name=""/>
        <dsp:cNvSpPr/>
      </dsp:nvSpPr>
      <dsp:spPr>
        <a:xfrm>
          <a:off x="1717867" y="2330918"/>
          <a:ext cx="778010" cy="670359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E8D6842-41C8-4E74-A655-6C4477BB6BDA}">
      <dsp:nvSpPr>
        <dsp:cNvPr id="0" name=""/>
        <dsp:cNvSpPr/>
      </dsp:nvSpPr>
      <dsp:spPr>
        <a:xfrm>
          <a:off x="1269864" y="2667858"/>
          <a:ext cx="1689846" cy="146191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平日晚間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18</a:t>
          </a:r>
          <a:r>
            <a:rPr 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:30-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22</a:t>
          </a:r>
          <a:r>
            <a:rPr 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:00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 </a:t>
          </a:r>
        </a:p>
      </dsp:txBody>
      <dsp:txXfrm>
        <a:off x="1549908" y="2910129"/>
        <a:ext cx="1129758" cy="977374"/>
      </dsp:txXfrm>
    </dsp:sp>
    <dsp:sp modelId="{4C348C41-15A8-4865-B393-F6728A9258E0}">
      <dsp:nvSpPr>
        <dsp:cNvPr id="0" name=""/>
        <dsp:cNvSpPr/>
      </dsp:nvSpPr>
      <dsp:spPr>
        <a:xfrm>
          <a:off x="1269864" y="897164"/>
          <a:ext cx="1689846" cy="146191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tx1">
                <a:lumMod val="50000"/>
                <a:lumOff val="50000"/>
              </a:schemeClr>
            </a:gs>
            <a:gs pos="80000">
              <a:schemeClr val="tx1">
                <a:lumMod val="50000"/>
                <a:lumOff val="50000"/>
              </a:schemeClr>
            </a:gs>
            <a:gs pos="100000">
              <a:schemeClr val="bg1">
                <a:lumMod val="8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電話訪問使用玉碼</a:t>
          </a:r>
          <a:r>
            <a:rPr lang="en-US" altLang="zh-TW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CATI</a:t>
          </a:r>
          <a:r>
            <a:rPr lang="zh-TW" altLang="en-US" sz="1800" b="0" kern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系統</a:t>
          </a:r>
        </a:p>
      </dsp:txBody>
      <dsp:txXfrm>
        <a:off x="1549908" y="1139435"/>
        <a:ext cx="1129758" cy="97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六角放射狀"/>
  <dgm:desc val="用來顯示與中心概念或主題相關的連續流程。上限為 6 個階層 2 的圖形。 最適合用在少量文字的情況。 未使用的文字不會出現，但只要切換版面配置，仍然可以使用。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C7925-40E7-4F1F-9571-609E4AA9843E}" type="datetimeFigureOut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04778-0B6A-4E0D-8287-6A483736DC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5615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B1C95-057C-4FAC-AEB5-11CFD501BD52}" type="datetimeFigureOut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A9888-0DC4-46A9-97F1-D71A6FD48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163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A9888-0DC4-46A9-97F1-D71A6FD485C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9233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A9888-0DC4-46A9-97F1-D71A6FD485C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127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83451-125A-4F5B-B987-6D90E8129BB1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11760" y="922513"/>
            <a:ext cx="4236964" cy="73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54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9B49-1C17-447C-8494-EB833C128EB4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37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0071-118A-4ED6-AA8C-38F1DEE30D58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71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6C77-138D-4BBD-8886-E6A5CB2FBB53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4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2CB6-48D1-43A7-8F75-567E2B674452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1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F4C0-EAC3-4083-9904-A76E64250ECD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92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D6E4-742E-400D-8938-9003BA8D77CC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22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6B01D-6BBD-4D39-ADBE-39B686F657E6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18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C695-0D69-4320-9750-AE6F3EF9973B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876256" y="6356350"/>
            <a:ext cx="2133600" cy="365125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2122D812-ED4B-4CEE-95F0-162021E8AA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54" y="71961"/>
            <a:ext cx="2592000" cy="44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92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7A5C-779F-48C0-9CA7-7432F6B4F612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66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B9EE4-A899-4208-9227-4B345D03AE93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58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56BF-E276-4616-B70D-CFC99828013A}" type="datetime1">
              <a:rPr lang="zh-TW" altLang="en-US" smtClean="0"/>
              <a:t>2024/9/16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2D812-ED4B-4CEE-95F0-162021E8AA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1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 noChangeAspect="1"/>
          </p:cNvSpPr>
          <p:nvPr>
            <p:ph type="ctrTitle"/>
          </p:nvPr>
        </p:nvSpPr>
        <p:spPr>
          <a:xfrm>
            <a:off x="491492" y="2204864"/>
            <a:ext cx="8161017" cy="1543526"/>
          </a:xfrm>
        </p:spPr>
        <p:txBody>
          <a:bodyPr>
            <a:normAutofit/>
          </a:bodyPr>
          <a:lstStyle/>
          <a:p>
            <a:r>
              <a:rPr lang="zh-TW" altLang="en-US" sz="3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國人對於「如何從事有效的文化教育」</a:t>
            </a:r>
            <a:br>
              <a:rPr lang="en-US" altLang="zh-TW" sz="3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的看法調查</a:t>
            </a:r>
            <a:endParaRPr lang="zh-TW" altLang="en-US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 txBox="1">
            <a:spLocks noChangeAspect="1"/>
          </p:cNvSpPr>
          <p:nvPr/>
        </p:nvSpPr>
        <p:spPr>
          <a:xfrm>
            <a:off x="1763688" y="4221088"/>
            <a:ext cx="6192688" cy="1543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委託單位：國立臺灣師範大學國文學系</a:t>
            </a:r>
            <a:endParaRPr lang="en-US" altLang="zh-TW" sz="2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執行單位：典通股份有限公司</a:t>
            </a:r>
            <a:endParaRPr lang="en-US" altLang="zh-TW" sz="24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調查時間：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日至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027803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FF0D558-D2D0-6716-97B6-11FB6297B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52688"/>
            <a:ext cx="8640000" cy="495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20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BA9FDD8-D8C1-F3F9-80BA-B216E29FA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51849"/>
            <a:ext cx="8640000" cy="4954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4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11534AF-752F-4304-EF63-5A9A6D32A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60220"/>
            <a:ext cx="8640000" cy="49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2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CA3FD8A-9979-A73D-4169-5AE709DEC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44266"/>
            <a:ext cx="8640000" cy="496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42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3245892-761C-0E85-D97C-D9C0D75B9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60220"/>
            <a:ext cx="8640000" cy="49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9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539552" y="2924944"/>
            <a:ext cx="8161017" cy="1080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調查概述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955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 txBox="1">
            <a:spLocks/>
          </p:cNvSpPr>
          <p:nvPr/>
        </p:nvSpPr>
        <p:spPr bwMode="auto">
          <a:xfrm>
            <a:off x="0" y="404664"/>
            <a:ext cx="9180512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調查規劃</a:t>
            </a:r>
          </a:p>
        </p:txBody>
      </p:sp>
      <p:graphicFrame>
        <p:nvGraphicFramePr>
          <p:cNvPr id="4" name="資料庫圖表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721426"/>
              </p:ext>
            </p:extLst>
          </p:nvPr>
        </p:nvGraphicFramePr>
        <p:xfrm>
          <a:off x="-892134" y="1412776"/>
          <a:ext cx="7336342" cy="5028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矩形 4"/>
          <p:cNvSpPr/>
          <p:nvPr/>
        </p:nvSpPr>
        <p:spPr>
          <a:xfrm>
            <a:off x="5436096" y="1354698"/>
            <a:ext cx="320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採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分層比例隨機抽樣法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抽樣，以各縣市為分層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以典通公司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CATI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之臺灣地區各縣市住宅電話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為抽樣母體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。以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電話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號碼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RDD(Random-digit dialing)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抽樣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有效樣本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1,070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，在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95%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的信心水準下，抽樣誤差為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±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3.00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個百分點</a:t>
            </a:r>
            <a:r>
              <a:rPr kumimoji="1"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kumimoji="1"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2400"/>
              </a:spcBef>
              <a:buClr>
                <a:schemeClr val="tx1"/>
              </a:buClr>
              <a:buFont typeface="Wingdings" pitchFamily="2" charset="2"/>
              <a:buChar char="Ø"/>
            </a:pP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有效樣本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依據內政部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月發布之戶籍人口數進行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性別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年齡別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、教育程度</a:t>
            </a:r>
            <a:r>
              <a:rPr lang="zh-TW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及縣市別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加權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處理。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4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539552" y="2924944"/>
            <a:ext cx="8161017" cy="1440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調查結果分析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2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12436DD-D3DF-B978-A7B9-EE2E8EB29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59386"/>
            <a:ext cx="8640000" cy="493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20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FB17C98-2DBA-CC62-D674-919752695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59386"/>
            <a:ext cx="8640000" cy="493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61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2126DFB-C83B-537E-7E69-B9196697C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60220"/>
            <a:ext cx="8640000" cy="49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626E31DB-81C9-B7F3-28DB-FB10216C9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45735"/>
            <a:ext cx="8640000" cy="496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1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D812-ED4B-4CEE-95F0-162021E8AAF2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222D003-D9F5-421F-F5DF-0DA40F1AC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60220"/>
            <a:ext cx="8640000" cy="493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15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210</Words>
  <Application>Microsoft Office PowerPoint</Application>
  <PresentationFormat>如螢幕大小 (4:3)</PresentationFormat>
  <Paragraphs>33</Paragraphs>
  <Slides>14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標楷體</vt:lpstr>
      <vt:lpstr>Arial</vt:lpstr>
      <vt:lpstr>Calibri</vt:lpstr>
      <vt:lpstr>Century Gothic</vt:lpstr>
      <vt:lpstr>Times New Roman</vt:lpstr>
      <vt:lpstr>Wingdings</vt:lpstr>
      <vt:lpstr>Office 佈景主題</vt:lpstr>
      <vt:lpstr>國人對於「如何從事有效的文化教育」 的看法調查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105年度 臺灣民眾對外貌的意向與經驗調查</dc:title>
  <dc:creator>蕭錦炎</dc:creator>
  <cp:lastModifiedBy>pc31 dsi</cp:lastModifiedBy>
  <cp:revision>93</cp:revision>
  <dcterms:created xsi:type="dcterms:W3CDTF">2017-03-21T11:14:04Z</dcterms:created>
  <dcterms:modified xsi:type="dcterms:W3CDTF">2024-09-16T11:10:35Z</dcterms:modified>
</cp:coreProperties>
</file>